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June 6,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9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June 6,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June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9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June 6,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June 6,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0541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71" r:id="rId3"/>
    <p:sldLayoutId id="2147483670" r:id="rId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EE108CC-8B3B-5D92-93F7-1DE54186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3" r="26205" b="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14499-2E33-0514-F6AA-9F221F0C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1971" y="975997"/>
            <a:ext cx="9144000" cy="2478024"/>
          </a:xfrm>
        </p:spPr>
        <p:txBody>
          <a:bodyPr/>
          <a:lstStyle/>
          <a:p>
            <a:r>
              <a:rPr lang="en-US" sz="7200" dirty="0"/>
              <a:t>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6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tock market trading screen">
            <a:extLst>
              <a:ext uri="{FF2B5EF4-FFF2-40B4-BE49-F238E27FC236}">
                <a16:creationId xmlns:a16="http://schemas.microsoft.com/office/drawing/2014/main" id="{29DA4746-A761-F8A8-BA5B-83AB8586F7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9" y="673396"/>
            <a:ext cx="4846638" cy="3231092"/>
          </a:xfrm>
        </p:spPr>
      </p:pic>
      <p:pic>
        <p:nvPicPr>
          <p:cNvPr id="8" name="Content Placeholder 7" descr="Calculator, pen, compass, money and a paper with graphs printed on it">
            <a:extLst>
              <a:ext uri="{FF2B5EF4-FFF2-40B4-BE49-F238E27FC236}">
                <a16:creationId xmlns:a16="http://schemas.microsoft.com/office/drawing/2014/main" id="{AB23309F-EB77-CC55-6E26-E454DA698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14" y="2965466"/>
            <a:ext cx="4846638" cy="2925338"/>
          </a:xfrm>
        </p:spPr>
      </p:pic>
    </p:spTree>
    <p:extLst>
      <p:ext uri="{BB962C8B-B14F-4D97-AF65-F5344CB8AC3E}">
        <p14:creationId xmlns:p14="http://schemas.microsoft.com/office/powerpoint/2010/main" val="197688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F02-4768-99CF-8C7C-441A6D24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With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EE26D-FE81-34B3-4CE4-02F93051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utilize data in various forms (except for Tableau Public)</a:t>
            </a:r>
          </a:p>
          <a:p>
            <a:r>
              <a:rPr lang="en-US" sz="3200" dirty="0"/>
              <a:t>No technical or programming experience required</a:t>
            </a:r>
          </a:p>
          <a:p>
            <a:r>
              <a:rPr lang="en-US" sz="3200" dirty="0"/>
              <a:t>You can data blend (connect multiple sources for one analysis using joins)</a:t>
            </a:r>
          </a:p>
          <a:p>
            <a:r>
              <a:rPr lang="en-US" sz="3200" dirty="0"/>
              <a:t>Analyze in real-time</a:t>
            </a:r>
          </a:p>
          <a:p>
            <a:r>
              <a:rPr lang="en-US" sz="3200" dirty="0"/>
              <a:t>Collaborate with other team members</a:t>
            </a:r>
          </a:p>
        </p:txBody>
      </p:sp>
    </p:spTree>
    <p:extLst>
      <p:ext uri="{BB962C8B-B14F-4D97-AF65-F5344CB8AC3E}">
        <p14:creationId xmlns:p14="http://schemas.microsoft.com/office/powerpoint/2010/main" val="344019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D487B-4B33-4351-DDB2-7487910D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B327-60CA-2BE7-C240-65878F30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18" y="1072225"/>
            <a:ext cx="4841076" cy="4238006"/>
          </a:xfrm>
        </p:spPr>
        <p:txBody>
          <a:bodyPr>
            <a:noAutofit/>
          </a:bodyPr>
          <a:lstStyle/>
          <a:p>
            <a:r>
              <a:rPr lang="en-US" sz="3200" dirty="0"/>
              <a:t>Scripting language</a:t>
            </a:r>
          </a:p>
          <a:p>
            <a:r>
              <a:rPr lang="en-US" sz="3200" dirty="0"/>
              <a:t>Data Visualization</a:t>
            </a:r>
          </a:p>
          <a:p>
            <a:r>
              <a:rPr lang="en-US" sz="3200" dirty="0"/>
              <a:t>Quick Insights</a:t>
            </a:r>
          </a:p>
          <a:p>
            <a:r>
              <a:rPr lang="en-US" sz="3200" dirty="0"/>
              <a:t>Large amounts of data</a:t>
            </a:r>
          </a:p>
          <a:p>
            <a:r>
              <a:rPr lang="en-US" sz="3200" dirty="0"/>
              <a:t>Easy Implementation</a:t>
            </a:r>
          </a:p>
          <a:p>
            <a:r>
              <a:rPr lang="en-US" sz="3200" dirty="0"/>
              <a:t>Responsive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7E020-EFF4-2C84-E07E-32B95CC63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Disadvantages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E931D-ED07-ADA8-53B2-415B6EF64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390718"/>
          </a:xfrm>
        </p:spPr>
        <p:txBody>
          <a:bodyPr>
            <a:noAutofit/>
          </a:bodyPr>
          <a:lstStyle/>
          <a:p>
            <a:r>
              <a:rPr lang="en-US" sz="3200" dirty="0"/>
              <a:t>Restrictive Imports</a:t>
            </a:r>
          </a:p>
          <a:p>
            <a:r>
              <a:rPr lang="en-US" sz="3200" dirty="0"/>
              <a:t>Custom Formatting</a:t>
            </a:r>
          </a:p>
          <a:p>
            <a:r>
              <a:rPr lang="en-US" sz="3200" dirty="0"/>
              <a:t>Static Parameter</a:t>
            </a:r>
          </a:p>
          <a:p>
            <a:r>
              <a:rPr lang="en-US" sz="3200" dirty="0"/>
              <a:t>Screen Resolution</a:t>
            </a:r>
          </a:p>
          <a:p>
            <a:r>
              <a:rPr lang="en-US" sz="3200" dirty="0"/>
              <a:t>Scheduling Reports</a:t>
            </a:r>
          </a:p>
        </p:txBody>
      </p:sp>
    </p:spTree>
    <p:extLst>
      <p:ext uri="{BB962C8B-B14F-4D97-AF65-F5344CB8AC3E}">
        <p14:creationId xmlns:p14="http://schemas.microsoft.com/office/powerpoint/2010/main" val="246396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566323-3851-FADB-B227-C54EA92E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180" y="619023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Tableau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107F-1C21-3609-8895-963464D63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4256" y="1582375"/>
            <a:ext cx="5963488" cy="748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load from 9 different data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3D0DA-89C0-1CB3-3E18-7AA430052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75462" y="2875830"/>
            <a:ext cx="4846320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Tableau Desktop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F8DE8-DA37-727E-08E1-B98A78510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4255" y="4058875"/>
            <a:ext cx="5963489" cy="3104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load from 77 different data sources</a:t>
            </a:r>
          </a:p>
        </p:txBody>
      </p:sp>
    </p:spTree>
    <p:extLst>
      <p:ext uri="{BB962C8B-B14F-4D97-AF65-F5344CB8AC3E}">
        <p14:creationId xmlns:p14="http://schemas.microsoft.com/office/powerpoint/2010/main" val="209339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A879-4F8C-5343-5C98-D0927C47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8205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Opening tableau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54D2B-7675-9F98-8EF9-0D5EAD040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17" y="1577131"/>
            <a:ext cx="11450973" cy="4748168"/>
          </a:xfrm>
        </p:spPr>
        <p:txBody>
          <a:bodyPr>
            <a:normAutofit/>
          </a:bodyPr>
          <a:lstStyle/>
          <a:p>
            <a:r>
              <a:rPr lang="en-US" sz="3200" dirty="0"/>
              <a:t>Connect Pane: where various data sources can be connected</a:t>
            </a:r>
          </a:p>
          <a:p>
            <a:endParaRPr lang="en-US" sz="3200" dirty="0"/>
          </a:p>
          <a:p>
            <a:r>
              <a:rPr lang="en-US" sz="3200" dirty="0"/>
              <a:t>Open Pane: where you can see recently opened files/sample dashboards</a:t>
            </a:r>
          </a:p>
          <a:p>
            <a:endParaRPr lang="en-US" sz="3200" dirty="0"/>
          </a:p>
          <a:p>
            <a:r>
              <a:rPr lang="en-US" sz="3200" dirty="0"/>
              <a:t>Discover Pane: helps you connect with the Tableau Community and access videos and blogs.</a:t>
            </a:r>
          </a:p>
        </p:txBody>
      </p:sp>
    </p:spTree>
    <p:extLst>
      <p:ext uri="{BB962C8B-B14F-4D97-AF65-F5344CB8AC3E}">
        <p14:creationId xmlns:p14="http://schemas.microsoft.com/office/powerpoint/2010/main" val="332493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B8BD-E8DE-FD32-494E-A01F2CDB6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15" y="578498"/>
            <a:ext cx="11148969" cy="5458408"/>
          </a:xfrm>
        </p:spPr>
        <p:txBody>
          <a:bodyPr anchor="ctr"/>
          <a:lstStyle/>
          <a:p>
            <a:r>
              <a:rPr lang="en-US" dirty="0"/>
              <a:t>Click on Microsoft excel</a:t>
            </a:r>
            <a:br>
              <a:rPr lang="en-US" dirty="0"/>
            </a:br>
            <a:r>
              <a:rPr lang="en-US" dirty="0"/>
              <a:t>open Sample – Superstore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click/drag “orders” over to the white area on the right</a:t>
            </a:r>
          </a:p>
        </p:txBody>
      </p:sp>
    </p:spTree>
    <p:extLst>
      <p:ext uri="{BB962C8B-B14F-4D97-AF65-F5344CB8AC3E}">
        <p14:creationId xmlns:p14="http://schemas.microsoft.com/office/powerpoint/2010/main" val="153684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5E4F79F-CB19-D320-8E5C-B8D11FF2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8" y="241002"/>
            <a:ext cx="11345184" cy="6027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09251-7B8B-5747-6046-AFA8E5AD3A1B}"/>
              </a:ext>
            </a:extLst>
          </p:cNvPr>
          <p:cNvSpPr/>
          <p:nvPr/>
        </p:nvSpPr>
        <p:spPr>
          <a:xfrm>
            <a:off x="214604" y="1017037"/>
            <a:ext cx="2407298" cy="79310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18E2D-B034-034E-09AF-3709460DBB1A}"/>
              </a:ext>
            </a:extLst>
          </p:cNvPr>
          <p:cNvSpPr/>
          <p:nvPr/>
        </p:nvSpPr>
        <p:spPr>
          <a:xfrm>
            <a:off x="220999" y="1810139"/>
            <a:ext cx="2407298" cy="95822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F505F-F9F6-9AEF-4569-141950A70EE7}"/>
              </a:ext>
            </a:extLst>
          </p:cNvPr>
          <p:cNvSpPr/>
          <p:nvPr/>
        </p:nvSpPr>
        <p:spPr>
          <a:xfrm>
            <a:off x="2732699" y="1130146"/>
            <a:ext cx="8844108" cy="22988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0A44A0-6830-24B0-6FAB-8DC2EACA4E85}"/>
              </a:ext>
            </a:extLst>
          </p:cNvPr>
          <p:cNvSpPr/>
          <p:nvPr/>
        </p:nvSpPr>
        <p:spPr>
          <a:xfrm>
            <a:off x="6409189" y="3976524"/>
            <a:ext cx="5503177" cy="208871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77850-07C6-2AF7-CA5D-21D5CDD57D65}"/>
              </a:ext>
            </a:extLst>
          </p:cNvPr>
          <p:cNvSpPr/>
          <p:nvPr/>
        </p:nvSpPr>
        <p:spPr>
          <a:xfrm>
            <a:off x="2338417" y="3579973"/>
            <a:ext cx="3926998" cy="2485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56BA30-61DA-7570-7D1D-668C2987CE12}"/>
              </a:ext>
            </a:extLst>
          </p:cNvPr>
          <p:cNvCxnSpPr/>
          <p:nvPr/>
        </p:nvCxnSpPr>
        <p:spPr>
          <a:xfrm>
            <a:off x="1233182" y="4318144"/>
            <a:ext cx="318781" cy="11347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9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1E930-53A7-444F-09D6-2197589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" y="175725"/>
            <a:ext cx="11431843" cy="6083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AC155E-4070-983B-FA78-D7BBF267A597}"/>
              </a:ext>
            </a:extLst>
          </p:cNvPr>
          <p:cNvSpPr/>
          <p:nvPr/>
        </p:nvSpPr>
        <p:spPr>
          <a:xfrm>
            <a:off x="849086" y="485192"/>
            <a:ext cx="6568751" cy="401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6C63-05C8-7A15-3257-49091A198C1A}"/>
              </a:ext>
            </a:extLst>
          </p:cNvPr>
          <p:cNvSpPr txBox="1"/>
          <p:nvPr/>
        </p:nvSpPr>
        <p:spPr>
          <a:xfrm>
            <a:off x="6130030" y="119441"/>
            <a:ext cx="25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Quick Access Toolbar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9532-ECFA-9E4D-73F3-6778550C57D3}"/>
              </a:ext>
            </a:extLst>
          </p:cNvPr>
          <p:cNvSpPr/>
          <p:nvPr/>
        </p:nvSpPr>
        <p:spPr>
          <a:xfrm>
            <a:off x="444617" y="886408"/>
            <a:ext cx="1644242" cy="500266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7ABA8-A178-B23F-4CEF-AF659034A082}"/>
              </a:ext>
            </a:extLst>
          </p:cNvPr>
          <p:cNvSpPr txBox="1"/>
          <p:nvPr/>
        </p:nvSpPr>
        <p:spPr>
          <a:xfrm>
            <a:off x="125835" y="2097248"/>
            <a:ext cx="3658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T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N</a:t>
            </a:r>
            <a:br>
              <a:rPr lang="en-US" dirty="0"/>
            </a:br>
            <a:r>
              <a:rPr lang="en-US" dirty="0"/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D1E30-68A1-E563-9F84-B0C06BCF7DCB}"/>
              </a:ext>
            </a:extLst>
          </p:cNvPr>
          <p:cNvSpPr/>
          <p:nvPr/>
        </p:nvSpPr>
        <p:spPr>
          <a:xfrm>
            <a:off x="2108929" y="886408"/>
            <a:ext cx="1498337" cy="556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4E4A9A-9A4F-D0AD-AF34-347A1FD4DF3F}"/>
              </a:ext>
            </a:extLst>
          </p:cNvPr>
          <p:cNvSpPr/>
          <p:nvPr/>
        </p:nvSpPr>
        <p:spPr>
          <a:xfrm>
            <a:off x="2108929" y="1499190"/>
            <a:ext cx="1498337" cy="55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871B1-8641-5F31-6AEA-ABE54D9E4D6F}"/>
              </a:ext>
            </a:extLst>
          </p:cNvPr>
          <p:cNvSpPr/>
          <p:nvPr/>
        </p:nvSpPr>
        <p:spPr>
          <a:xfrm>
            <a:off x="2159280" y="2157897"/>
            <a:ext cx="1498337" cy="13865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565D9A-A1EE-8363-2825-CF214B5BCCCC}"/>
              </a:ext>
            </a:extLst>
          </p:cNvPr>
          <p:cNvSpPr/>
          <p:nvPr/>
        </p:nvSpPr>
        <p:spPr>
          <a:xfrm>
            <a:off x="3657617" y="930430"/>
            <a:ext cx="6509840" cy="5564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775B3-F0F6-50ED-96EF-F6EDB0AA3699}"/>
              </a:ext>
            </a:extLst>
          </p:cNvPr>
          <p:cNvSpPr/>
          <p:nvPr/>
        </p:nvSpPr>
        <p:spPr>
          <a:xfrm>
            <a:off x="3650643" y="1557377"/>
            <a:ext cx="6509840" cy="411358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62C3A-BEFB-7E32-6D78-CBA7733364D7}"/>
              </a:ext>
            </a:extLst>
          </p:cNvPr>
          <p:cNvSpPr/>
          <p:nvPr/>
        </p:nvSpPr>
        <p:spPr>
          <a:xfrm>
            <a:off x="10217808" y="584203"/>
            <a:ext cx="1498337" cy="38619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8E67-A99F-D884-AF1F-B2D42C8A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351"/>
            <a:ext cx="10241280" cy="1234440"/>
          </a:xfrm>
        </p:spPr>
        <p:txBody>
          <a:bodyPr/>
          <a:lstStyle/>
          <a:p>
            <a:r>
              <a:rPr lang="en-US" dirty="0"/>
              <a:t>Tableau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0687-434E-F31D-15F5-C250F132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384183"/>
            <a:ext cx="11845255" cy="4899171"/>
          </a:xfrm>
        </p:spPr>
        <p:txBody>
          <a:bodyPr>
            <a:normAutofit/>
          </a:bodyPr>
          <a:lstStyle/>
          <a:p>
            <a:r>
              <a:rPr lang="en-US" sz="3200" dirty="0"/>
              <a:t>Each graph should require a </a:t>
            </a:r>
            <a:r>
              <a:rPr lang="en-US" sz="3200" b="1" dirty="0"/>
              <a:t>NEW</a:t>
            </a:r>
            <a:r>
              <a:rPr lang="en-US" sz="3200" dirty="0"/>
              <a:t> </a:t>
            </a:r>
            <a:r>
              <a:rPr lang="en-US" sz="3200" i="1" dirty="0"/>
              <a:t>worksheet </a:t>
            </a:r>
            <a:r>
              <a:rPr lang="en-US" sz="3200" dirty="0"/>
              <a:t>&amp; make sure they are named properly</a:t>
            </a:r>
          </a:p>
          <a:p>
            <a:r>
              <a:rPr lang="en-US" sz="3200" dirty="0"/>
              <a:t>Dashboards are preps for your STORY (aka presentation) </a:t>
            </a:r>
          </a:p>
          <a:p>
            <a:r>
              <a:rPr lang="en-US" sz="3200" dirty="0"/>
              <a:t>Think of each Dashboard as a “slide” where you put your STORY together. Make sure to name them properly</a:t>
            </a:r>
          </a:p>
          <a:p>
            <a:r>
              <a:rPr lang="en-US" sz="3200" dirty="0"/>
              <a:t>Your STORY is your presentation of how you want to show your Dashboards (aka slides)</a:t>
            </a:r>
          </a:p>
        </p:txBody>
      </p:sp>
    </p:spTree>
    <p:extLst>
      <p:ext uri="{BB962C8B-B14F-4D97-AF65-F5344CB8AC3E}">
        <p14:creationId xmlns:p14="http://schemas.microsoft.com/office/powerpoint/2010/main" val="150092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54EE-5DD5-C967-FF3A-453CA88E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7964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Let’s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69F8-0F2C-99F2-EFB6-090774CFD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79" y="1392405"/>
            <a:ext cx="10606201" cy="4966450"/>
          </a:xfrm>
        </p:spPr>
        <p:txBody>
          <a:bodyPr>
            <a:normAutofit/>
          </a:bodyPr>
          <a:lstStyle/>
          <a:p>
            <a:r>
              <a:rPr lang="en-US" sz="3200" dirty="0"/>
              <a:t>Plot SALES against CATEGORY, SEGMENT &amp; ORDER DATE</a:t>
            </a:r>
          </a:p>
          <a:p>
            <a:r>
              <a:rPr lang="en-US" sz="3200" dirty="0"/>
              <a:t>Make it a line graph</a:t>
            </a:r>
          </a:p>
          <a:p>
            <a:r>
              <a:rPr lang="en-US" sz="3200" dirty="0"/>
              <a:t>Filter down to Home Office for each segment</a:t>
            </a:r>
          </a:p>
          <a:p>
            <a:r>
              <a:rPr lang="en-US" sz="3200" dirty="0"/>
              <a:t>Delete top title</a:t>
            </a:r>
          </a:p>
          <a:p>
            <a:r>
              <a:rPr lang="en-US" sz="3200" dirty="0"/>
              <a:t>Make it a bar graph</a:t>
            </a:r>
          </a:p>
          <a:p>
            <a:r>
              <a:rPr lang="en-US" sz="3200" dirty="0"/>
              <a:t>Rename it “Home Office Sales”</a:t>
            </a:r>
          </a:p>
        </p:txBody>
      </p:sp>
    </p:spTree>
    <p:extLst>
      <p:ext uri="{BB962C8B-B14F-4D97-AF65-F5344CB8AC3E}">
        <p14:creationId xmlns:p14="http://schemas.microsoft.com/office/powerpoint/2010/main" val="10461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4A5D-46F7-A6FA-7F68-BF3C9304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394283"/>
            <a:ext cx="11285709" cy="1635685"/>
          </a:xfrm>
        </p:spPr>
        <p:txBody>
          <a:bodyPr anchor="ctr"/>
          <a:lstStyle/>
          <a:p>
            <a:pPr algn="ctr"/>
            <a:r>
              <a:rPr lang="en-US" dirty="0"/>
              <a:t>Data Analysis Can be boring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29C0-C0A6-5B1A-1EF4-2FF10072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5" y="2112263"/>
            <a:ext cx="11870422" cy="4196257"/>
          </a:xfrm>
        </p:spPr>
        <p:txBody>
          <a:bodyPr>
            <a:normAutofit/>
          </a:bodyPr>
          <a:lstStyle/>
          <a:p>
            <a:r>
              <a:rPr lang="en-US" sz="3200" dirty="0"/>
              <a:t>Searching for/obtaining data</a:t>
            </a:r>
          </a:p>
          <a:p>
            <a:r>
              <a:rPr lang="en-US" sz="3200" dirty="0"/>
              <a:t>Cleaning the data, you must make it “workable”</a:t>
            </a:r>
          </a:p>
          <a:p>
            <a:r>
              <a:rPr lang="en-US" sz="3200" dirty="0"/>
              <a:t>Analyzing &amp; finding your answers</a:t>
            </a:r>
          </a:p>
          <a:p>
            <a:r>
              <a:rPr lang="en-US" sz="3200" dirty="0"/>
              <a:t>Trying to explain to people who don’t understand what you’ve found</a:t>
            </a:r>
          </a:p>
          <a:p>
            <a:pPr marL="0" indent="0" algn="ctr">
              <a:buNone/>
            </a:pPr>
            <a:r>
              <a:rPr lang="en-US" sz="3200" b="1" dirty="0"/>
              <a:t>YOU</a:t>
            </a:r>
            <a:r>
              <a:rPr lang="en-US" sz="3200" dirty="0"/>
              <a:t> </a:t>
            </a:r>
            <a:r>
              <a:rPr lang="en-US" sz="3200" u="sng" dirty="0"/>
              <a:t>HAVE TO </a:t>
            </a:r>
            <a:r>
              <a:rPr lang="en-US" sz="3200" dirty="0"/>
              <a:t>MAKE IT INTERESTING!</a:t>
            </a:r>
          </a:p>
          <a:p>
            <a:pPr marL="0" indent="0" algn="ctr">
              <a:buNone/>
            </a:pPr>
            <a:r>
              <a:rPr lang="en-US" sz="3200" dirty="0"/>
              <a:t>You WANT to be able to tell your STORY!</a:t>
            </a:r>
          </a:p>
        </p:txBody>
      </p:sp>
    </p:spTree>
    <p:extLst>
      <p:ext uri="{BB962C8B-B14F-4D97-AF65-F5344CB8AC3E}">
        <p14:creationId xmlns:p14="http://schemas.microsoft.com/office/powerpoint/2010/main" val="267565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A16F-64C8-AC4C-4E72-9B3DBFDA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8 tools to prepare data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CFCB-547E-A511-683E-AFE1E30D9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Joins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Unions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Data Blending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BA45F-8B3F-F192-85AF-ACB518860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5. Aggregations</a:t>
            </a:r>
          </a:p>
          <a:p>
            <a:pPr marL="0" indent="0">
              <a:buNone/>
            </a:pPr>
            <a:r>
              <a:rPr lang="en-US" sz="3200" dirty="0"/>
              <a:t>6. Pivot</a:t>
            </a:r>
          </a:p>
          <a:p>
            <a:pPr marL="0" indent="0">
              <a:buNone/>
            </a:pPr>
            <a:r>
              <a:rPr lang="en-US" sz="3200" dirty="0"/>
              <a:t>7. Data Interpreter</a:t>
            </a:r>
          </a:p>
          <a:p>
            <a:pPr marL="0" indent="0">
              <a:buNone/>
            </a:pPr>
            <a:r>
              <a:rPr lang="en-US" sz="3200" dirty="0"/>
              <a:t>8. Split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120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329F-5568-45B1-3ACD-546BBDAE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0ECA-B46A-69B0-49F5-EB02A1C5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Combine data in order to filter and get rid of duplicates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D6FBA-2B05-5BD7-328F-23F0A0FDA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Left Join</a:t>
            </a:r>
          </a:p>
          <a:p>
            <a:pPr algn="ctr"/>
            <a:r>
              <a:rPr lang="en-US" sz="3200" dirty="0"/>
              <a:t>Right Join</a:t>
            </a:r>
          </a:p>
          <a:p>
            <a:pPr algn="ctr"/>
            <a:r>
              <a:rPr lang="en-US" sz="3200" dirty="0"/>
              <a:t>Inner Join</a:t>
            </a:r>
          </a:p>
          <a:p>
            <a:pPr algn="ctr"/>
            <a:r>
              <a:rPr lang="en-US" sz="3200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427847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0C3F-130C-A0C1-E95D-23C18054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72455"/>
            <a:ext cx="10241280" cy="5199161"/>
          </a:xfrm>
        </p:spPr>
        <p:txBody>
          <a:bodyPr>
            <a:normAutofit/>
          </a:bodyPr>
          <a:lstStyle/>
          <a:p>
            <a:r>
              <a:rPr lang="en-US" sz="3200" dirty="0"/>
              <a:t>Connect to the Sample-Superstore dataset</a:t>
            </a:r>
          </a:p>
          <a:p>
            <a:r>
              <a:rPr lang="en-US" sz="3200" dirty="0"/>
              <a:t>Move “Orders” over to the canvas</a:t>
            </a:r>
          </a:p>
          <a:p>
            <a:r>
              <a:rPr lang="en-US" sz="3200" dirty="0"/>
              <a:t>Right-click on “Orders” and click Open</a:t>
            </a:r>
          </a:p>
          <a:p>
            <a:r>
              <a:rPr lang="en-US" sz="3200" dirty="0"/>
              <a:t>Move “Returns” over to the canvas</a:t>
            </a:r>
          </a:p>
          <a:p>
            <a:pPr lvl="1"/>
            <a:r>
              <a:rPr lang="en-US" sz="3200" dirty="0"/>
              <a:t>This creates an inner join BY DEFAULT</a:t>
            </a:r>
          </a:p>
          <a:p>
            <a:r>
              <a:rPr lang="en-US" sz="3200" dirty="0"/>
              <a:t>Select the correct join</a:t>
            </a:r>
          </a:p>
        </p:txBody>
      </p:sp>
    </p:spTree>
    <p:extLst>
      <p:ext uri="{BB962C8B-B14F-4D97-AF65-F5344CB8AC3E}">
        <p14:creationId xmlns:p14="http://schemas.microsoft.com/office/powerpoint/2010/main" val="74828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5733-2DF3-13D4-A455-9F7625DE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8" y="562062"/>
            <a:ext cx="11428322" cy="5509554"/>
          </a:xfrm>
        </p:spPr>
        <p:txBody>
          <a:bodyPr>
            <a:normAutofit/>
          </a:bodyPr>
          <a:lstStyle/>
          <a:p>
            <a:r>
              <a:rPr lang="en-US" sz="3200" dirty="0"/>
              <a:t>Tableau will identify the primary key for joining two or more data sets together</a:t>
            </a:r>
          </a:p>
          <a:p>
            <a:r>
              <a:rPr lang="en-US" sz="3200" dirty="0"/>
              <a:t>Left Join: values from LEFT Table &amp; match to RIGHT Table</a:t>
            </a:r>
          </a:p>
          <a:p>
            <a:r>
              <a:rPr lang="en-US" sz="3200" dirty="0"/>
              <a:t>Right Join: values from RIGHT Table &amp; match to LEFT Table</a:t>
            </a:r>
          </a:p>
          <a:p>
            <a:r>
              <a:rPr lang="en-US" sz="3200" dirty="0"/>
              <a:t>Inner Join: includes common data present in BOTH datasets</a:t>
            </a:r>
          </a:p>
          <a:p>
            <a:r>
              <a:rPr lang="en-US" sz="3200" dirty="0"/>
              <a:t>Full Outer Join: includes ALL values from both tables.</a:t>
            </a:r>
          </a:p>
        </p:txBody>
      </p:sp>
    </p:spTree>
    <p:extLst>
      <p:ext uri="{BB962C8B-B14F-4D97-AF65-F5344CB8AC3E}">
        <p14:creationId xmlns:p14="http://schemas.microsoft.com/office/powerpoint/2010/main" val="143022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18B4-9C53-D5D9-E3E5-8A6FD7BA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C285-86D6-ECB2-76EB-D953E507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Created when you drag more than one sheet over</a:t>
            </a:r>
          </a:p>
          <a:p>
            <a:r>
              <a:rPr lang="en-US" sz="3200" dirty="0"/>
              <a:t>Think of it as a contract between two tables</a:t>
            </a:r>
          </a:p>
          <a:p>
            <a:r>
              <a:rPr lang="en-US" sz="3200" dirty="0"/>
              <a:t>No joining</a:t>
            </a:r>
          </a:p>
          <a:p>
            <a:r>
              <a:rPr lang="en-US" sz="3200" dirty="0"/>
              <a:t>Automatic &amp; context aware</a:t>
            </a:r>
          </a:p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6063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32FF1-B0BB-4C62-DA09-F278796D2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9988"/>
            <a:ext cx="9144000" cy="2478024"/>
          </a:xfrm>
        </p:spPr>
        <p:txBody>
          <a:bodyPr/>
          <a:lstStyle/>
          <a:p>
            <a:r>
              <a:rPr lang="en-US" sz="6600" dirty="0"/>
              <a:t>Joins</a:t>
            </a:r>
            <a:br>
              <a:rPr lang="en-US" sz="6600" dirty="0"/>
            </a:br>
            <a:r>
              <a:rPr lang="en-US" sz="6600" dirty="0"/>
              <a:t>versus</a:t>
            </a:r>
            <a:br>
              <a:rPr lang="en-US" sz="6600" dirty="0"/>
            </a:br>
            <a:r>
              <a:rPr lang="en-US" sz="66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19799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1A24-95F9-FAD0-D0AF-18EB3DBE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EB95E-A3B6-BBF4-3D7D-4D93CD43DD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Helps bring together data from multiple small files into one large one.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2A376-214C-245E-0AD5-71332CFBD2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Connect to dataset</a:t>
            </a:r>
          </a:p>
          <a:p>
            <a:r>
              <a:rPr lang="en-US" sz="3200" dirty="0"/>
              <a:t>Drag over needed sheet</a:t>
            </a:r>
          </a:p>
          <a:p>
            <a:r>
              <a:rPr lang="en-US" sz="3200" dirty="0"/>
              <a:t>Drag over another to overlap (you’ll see “union”)</a:t>
            </a:r>
          </a:p>
          <a:p>
            <a:r>
              <a:rPr lang="en-US" sz="3200" dirty="0"/>
              <a:t>Overlapping icon</a:t>
            </a:r>
          </a:p>
        </p:txBody>
      </p:sp>
    </p:spTree>
    <p:extLst>
      <p:ext uri="{BB962C8B-B14F-4D97-AF65-F5344CB8AC3E}">
        <p14:creationId xmlns:p14="http://schemas.microsoft.com/office/powerpoint/2010/main" val="294599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5AF1-E29A-7D4E-6BB1-448C5AAB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8633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Data 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51C0-140E-441F-0AB9-703A54A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5" y="1677797"/>
            <a:ext cx="11560029" cy="464750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Tableau combines related data from multiple sources in a single view</a:t>
            </a:r>
          </a:p>
          <a:p>
            <a:endParaRPr lang="en-US" sz="3200" dirty="0"/>
          </a:p>
          <a:p>
            <a:r>
              <a:rPr lang="en-US" sz="3200" dirty="0"/>
              <a:t>Connect two sources (Superstore &amp; Global Superstore)</a:t>
            </a:r>
          </a:p>
          <a:p>
            <a:r>
              <a:rPr lang="en-US" sz="3200" dirty="0"/>
              <a:t>Click on Data table &amp; “Edit Blend Relationships”</a:t>
            </a:r>
          </a:p>
          <a:p>
            <a:r>
              <a:rPr lang="en-US" sz="3200" dirty="0"/>
              <a:t>Choose “Segment” and “OK”</a:t>
            </a:r>
          </a:p>
          <a:p>
            <a:r>
              <a:rPr lang="en-US" sz="3200" dirty="0"/>
              <a:t>Drag “Profit” from both sets over to Columns</a:t>
            </a:r>
          </a:p>
          <a:p>
            <a:r>
              <a:rPr lang="en-US" sz="3200" dirty="0"/>
              <a:t>Drag “Segment” from Global Superstore over to Rows</a:t>
            </a:r>
          </a:p>
        </p:txBody>
      </p:sp>
    </p:spTree>
    <p:extLst>
      <p:ext uri="{BB962C8B-B14F-4D97-AF65-F5344CB8AC3E}">
        <p14:creationId xmlns:p14="http://schemas.microsoft.com/office/powerpoint/2010/main" val="348057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BF5A90-FEC5-73AC-81D6-B1871BE1C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642" y="216352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BLEND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EA076-A51A-A8E0-0FF0-FA1A8461E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642" y="1123688"/>
            <a:ext cx="4841076" cy="5075775"/>
          </a:xfrm>
        </p:spPr>
        <p:txBody>
          <a:bodyPr>
            <a:normAutofit/>
          </a:bodyPr>
          <a:lstStyle/>
          <a:p>
            <a:r>
              <a:rPr lang="en-US" sz="3200" dirty="0"/>
              <a:t>Used to combine data from different databases that don’t support joins</a:t>
            </a:r>
          </a:p>
          <a:p>
            <a:r>
              <a:rPr lang="en-US" sz="3200" dirty="0"/>
              <a:t>Data w/in databases are at different levels of detail</a:t>
            </a:r>
          </a:p>
          <a:p>
            <a:r>
              <a:rPr lang="en-US" sz="3200" dirty="0"/>
              <a:t>Joins = duplicate rows</a:t>
            </a:r>
          </a:p>
          <a:p>
            <a:r>
              <a:rPr lang="en-US" sz="3200" dirty="0"/>
              <a:t>Involves large amount of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F1CDE-719F-9A48-9568-DA7FAA7ED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1264975"/>
            <a:ext cx="4846320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JOIN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04D880-18C4-9827-E4B7-F81354770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59" y="2231473"/>
            <a:ext cx="5330365" cy="3891856"/>
          </a:xfrm>
        </p:spPr>
        <p:txBody>
          <a:bodyPr>
            <a:normAutofit/>
          </a:bodyPr>
          <a:lstStyle/>
          <a:p>
            <a:r>
              <a:rPr lang="en-US" sz="3200" dirty="0"/>
              <a:t>Data format is consistent across ALL sources</a:t>
            </a:r>
          </a:p>
          <a:p>
            <a:r>
              <a:rPr lang="en-US" sz="3200" dirty="0"/>
              <a:t>Involves small amounts of data</a:t>
            </a:r>
          </a:p>
          <a:p>
            <a:r>
              <a:rPr lang="en-US" sz="3200" dirty="0"/>
              <a:t>Data is at the same level of detail across sources</a:t>
            </a:r>
          </a:p>
        </p:txBody>
      </p:sp>
    </p:spTree>
    <p:extLst>
      <p:ext uri="{BB962C8B-B14F-4D97-AF65-F5344CB8AC3E}">
        <p14:creationId xmlns:p14="http://schemas.microsoft.com/office/powerpoint/2010/main" val="3489423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779B-35D7-C03D-06D1-DB2B07CC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50F2-CA38-9D33-E489-77915921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A very powerful data visualization software that helps people view and understand data.</a:t>
            </a:r>
          </a:p>
        </p:txBody>
      </p:sp>
    </p:spTree>
    <p:extLst>
      <p:ext uri="{BB962C8B-B14F-4D97-AF65-F5344CB8AC3E}">
        <p14:creationId xmlns:p14="http://schemas.microsoft.com/office/powerpoint/2010/main" val="175546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0C56-57B1-D67B-1DDB-D354D12A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864066"/>
            <a:ext cx="10883038" cy="5207550"/>
          </a:xfrm>
        </p:spPr>
        <p:txBody>
          <a:bodyPr>
            <a:normAutofit/>
          </a:bodyPr>
          <a:lstStyle/>
          <a:p>
            <a:r>
              <a:rPr lang="en-US" sz="3200" dirty="0"/>
              <a:t>It makes it easier for people to explore and manage their data.</a:t>
            </a:r>
          </a:p>
          <a:p>
            <a:r>
              <a:rPr lang="en-US" sz="3200" dirty="0"/>
              <a:t>It can be a central location for data from several sources</a:t>
            </a:r>
          </a:p>
          <a:p>
            <a:r>
              <a:rPr lang="en-US" sz="3200" dirty="0"/>
              <a:t>It will change raw data into data that is easy to understand</a:t>
            </a:r>
          </a:p>
          <a:p>
            <a:r>
              <a:rPr lang="en-US" sz="3200" dirty="0"/>
              <a:t>It is growing really fast as a key data analytics platform.</a:t>
            </a:r>
          </a:p>
          <a:p>
            <a:r>
              <a:rPr lang="en-US" sz="3200" dirty="0"/>
              <a:t>There’s a HUGE community of Tableau users</a:t>
            </a:r>
          </a:p>
          <a:p>
            <a:r>
              <a:rPr lang="en-US" sz="3200" dirty="0"/>
              <a:t>No coding necessary</a:t>
            </a:r>
          </a:p>
        </p:txBody>
      </p:sp>
    </p:spTree>
    <p:extLst>
      <p:ext uri="{BB962C8B-B14F-4D97-AF65-F5344CB8AC3E}">
        <p14:creationId xmlns:p14="http://schemas.microsoft.com/office/powerpoint/2010/main" val="74138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0DB6DF-A5CE-8634-9F46-83D8E898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5410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Possible Job Titles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D81839-6533-65AC-6C5B-AF16108FB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Analyst</a:t>
            </a:r>
          </a:p>
          <a:p>
            <a:r>
              <a:rPr lang="en-US" sz="3200" dirty="0"/>
              <a:t>BI Engineer</a:t>
            </a:r>
          </a:p>
          <a:p>
            <a:r>
              <a:rPr lang="en-US" sz="3200" dirty="0"/>
              <a:t>Data Analyst</a:t>
            </a:r>
          </a:p>
          <a:p>
            <a:r>
              <a:rPr lang="en-US" sz="3200" dirty="0"/>
              <a:t>BI Analyst</a:t>
            </a:r>
          </a:p>
          <a:p>
            <a:r>
              <a:rPr lang="en-US" sz="3200" dirty="0"/>
              <a:t>BI Developer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0590A5-16EA-C318-D187-A672B32AA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Verizon</a:t>
            </a:r>
          </a:p>
          <a:p>
            <a:r>
              <a:rPr lang="en-US" sz="3200" dirty="0"/>
              <a:t>Lenovo</a:t>
            </a:r>
          </a:p>
          <a:p>
            <a:r>
              <a:rPr lang="en-US" sz="3200" dirty="0"/>
              <a:t>Chipotle</a:t>
            </a:r>
          </a:p>
          <a:p>
            <a:r>
              <a:rPr lang="en-US" sz="3200" dirty="0"/>
              <a:t>REI</a:t>
            </a:r>
          </a:p>
          <a:p>
            <a:r>
              <a:rPr lang="en-US" sz="3200" dirty="0"/>
              <a:t>Charles Schwab</a:t>
            </a:r>
          </a:p>
        </p:txBody>
      </p:sp>
    </p:spTree>
    <p:extLst>
      <p:ext uri="{BB962C8B-B14F-4D97-AF65-F5344CB8AC3E}">
        <p14:creationId xmlns:p14="http://schemas.microsoft.com/office/powerpoint/2010/main" val="288387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635C-8D23-0E01-1910-9BE31EE8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 a Data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09B7-0B53-8190-6A12-C8FFD5EC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required to manipulate the data in a tabular and systematic form to help solve some challenges that your company might be facing.</a:t>
            </a:r>
          </a:p>
          <a:p>
            <a:endParaRPr lang="en-US" sz="3200" dirty="0"/>
          </a:p>
          <a:p>
            <a:r>
              <a:rPr lang="en-US" sz="3200" dirty="0"/>
              <a:t>Business analytics, the importance of data visualization and how to utilize Tableau.</a:t>
            </a:r>
          </a:p>
        </p:txBody>
      </p:sp>
    </p:spTree>
    <p:extLst>
      <p:ext uri="{BB962C8B-B14F-4D97-AF65-F5344CB8AC3E}">
        <p14:creationId xmlns:p14="http://schemas.microsoft.com/office/powerpoint/2010/main" val="194420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8501-294F-5CD2-473F-0D16534B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C2A5-6342-FA0B-2C36-25D80AB23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right information to the right people at the right time to aid in better decision making.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B3ACE-F645-4C6F-BA7C-E1831C9844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Analytics</a:t>
            </a:r>
          </a:p>
          <a:p>
            <a:r>
              <a:rPr lang="en-US" sz="3200" dirty="0"/>
              <a:t>Data mining</a:t>
            </a:r>
          </a:p>
          <a:p>
            <a:r>
              <a:rPr lang="en-US" sz="3200" dirty="0"/>
              <a:t>Data visualization </a:t>
            </a:r>
          </a:p>
          <a:p>
            <a:r>
              <a:rPr lang="en-US" sz="3200" dirty="0"/>
              <a:t>Data tools</a:t>
            </a:r>
          </a:p>
          <a:p>
            <a:r>
              <a:rPr lang="en-US" sz="320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99861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A9C2-46EC-8BBB-723E-8EFD1365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600A-CA45-DA34-3987-C773177E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91" y="2204543"/>
            <a:ext cx="5496467" cy="3959352"/>
          </a:xfrm>
        </p:spPr>
        <p:txBody>
          <a:bodyPr>
            <a:normAutofit/>
          </a:bodyPr>
          <a:lstStyle/>
          <a:p>
            <a:r>
              <a:rPr lang="en-US" sz="3200" dirty="0"/>
              <a:t>Identify ways to increase profit</a:t>
            </a:r>
          </a:p>
          <a:p>
            <a:r>
              <a:rPr lang="en-US" sz="3200" dirty="0"/>
              <a:t>Track performance</a:t>
            </a:r>
          </a:p>
          <a:p>
            <a:r>
              <a:rPr lang="en-US" sz="3200" dirty="0"/>
              <a:t>Analyze customer behavior</a:t>
            </a:r>
          </a:p>
          <a:p>
            <a:r>
              <a:rPr lang="en-US" sz="3200" dirty="0"/>
              <a:t>Compare data with competitors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91F3C-83C7-1319-0E84-4FE60AAD1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0024" y="2204543"/>
            <a:ext cx="5162585" cy="3959351"/>
          </a:xfrm>
        </p:spPr>
        <p:txBody>
          <a:bodyPr>
            <a:normAutofit/>
          </a:bodyPr>
          <a:lstStyle/>
          <a:p>
            <a:r>
              <a:rPr lang="en-US" sz="3200" dirty="0"/>
              <a:t>Discover issues or problems</a:t>
            </a:r>
          </a:p>
          <a:p>
            <a:r>
              <a:rPr lang="en-US" sz="3200" dirty="0"/>
              <a:t>Optimize operations</a:t>
            </a:r>
          </a:p>
          <a:p>
            <a:r>
              <a:rPr lang="en-US" sz="3200" dirty="0"/>
              <a:t>Recognize trends</a:t>
            </a:r>
          </a:p>
          <a:p>
            <a:r>
              <a:rPr lang="en-US" sz="3200" dirty="0"/>
              <a:t>Predict range of successes</a:t>
            </a:r>
          </a:p>
        </p:txBody>
      </p:sp>
    </p:spTree>
    <p:extLst>
      <p:ext uri="{BB962C8B-B14F-4D97-AF65-F5344CB8AC3E}">
        <p14:creationId xmlns:p14="http://schemas.microsoft.com/office/powerpoint/2010/main" val="1284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533E-029F-BA49-8B59-59A9E8BD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2463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Data visualization</a:t>
            </a:r>
          </a:p>
        </p:txBody>
      </p:sp>
      <p:pic>
        <p:nvPicPr>
          <p:cNvPr id="7" name="Content Placeholder 6" descr="A heart made up of toy blocks">
            <a:extLst>
              <a:ext uri="{FF2B5EF4-FFF2-40B4-BE49-F238E27FC236}">
                <a16:creationId xmlns:a16="http://schemas.microsoft.com/office/drawing/2014/main" id="{09FEF7EA-F998-8183-431F-9D9305340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76805"/>
            <a:ext cx="4846638" cy="32315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74271-C460-A58B-1FB8-B46575F37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131" y="1711355"/>
            <a:ext cx="5589035" cy="4622334"/>
          </a:xfrm>
        </p:spPr>
        <p:txBody>
          <a:bodyPr>
            <a:noAutofit/>
          </a:bodyPr>
          <a:lstStyle/>
          <a:p>
            <a:r>
              <a:rPr lang="en-US" sz="3200" dirty="0"/>
              <a:t>Uses pictures to represent data</a:t>
            </a:r>
          </a:p>
          <a:p>
            <a:r>
              <a:rPr lang="en-US" sz="3200" dirty="0"/>
              <a:t>Most effective way to communicate</a:t>
            </a:r>
          </a:p>
          <a:p>
            <a:r>
              <a:rPr lang="en-US" sz="3200" dirty="0"/>
              <a:t>LOTS of tools available</a:t>
            </a:r>
          </a:p>
          <a:p>
            <a:r>
              <a:rPr lang="en-US" sz="3200" dirty="0"/>
              <a:t>Allows for quantitative data to be viewed easier &amp; better decisions made quickly</a:t>
            </a:r>
          </a:p>
        </p:txBody>
      </p:sp>
    </p:spTree>
    <p:extLst>
      <p:ext uri="{BB962C8B-B14F-4D97-AF65-F5344CB8AC3E}">
        <p14:creationId xmlns:p14="http://schemas.microsoft.com/office/powerpoint/2010/main" val="374382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878</Words>
  <Application>Microsoft Office PowerPoint</Application>
  <PresentationFormat>Widescreen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Gill Sans Nova</vt:lpstr>
      <vt:lpstr>GradientRiseVTI</vt:lpstr>
      <vt:lpstr>Tableau</vt:lpstr>
      <vt:lpstr>Data Analysis Can be boring</vt:lpstr>
      <vt:lpstr>What is Tableau?</vt:lpstr>
      <vt:lpstr>PowerPoint Presentation</vt:lpstr>
      <vt:lpstr>Possible Job Titles</vt:lpstr>
      <vt:lpstr>As a Data Analyst</vt:lpstr>
      <vt:lpstr>Business intelligence</vt:lpstr>
      <vt:lpstr>Examples</vt:lpstr>
      <vt:lpstr>Data visualization</vt:lpstr>
      <vt:lpstr>PowerPoint Presentation</vt:lpstr>
      <vt:lpstr>With tableau</vt:lpstr>
      <vt:lpstr>PowerPoint Presentation</vt:lpstr>
      <vt:lpstr>PowerPoint Presentation</vt:lpstr>
      <vt:lpstr>Opening tableau public</vt:lpstr>
      <vt:lpstr>Click on Microsoft excel open Sample – Superstore   click/drag “orders” over to the white area on the right</vt:lpstr>
      <vt:lpstr>PowerPoint Presentation</vt:lpstr>
      <vt:lpstr>PowerPoint Presentation</vt:lpstr>
      <vt:lpstr>Tableau breakdown</vt:lpstr>
      <vt:lpstr>Let’s practice</vt:lpstr>
      <vt:lpstr>8 tools to prepare data for analysis</vt:lpstr>
      <vt:lpstr>joins</vt:lpstr>
      <vt:lpstr>PowerPoint Presentation</vt:lpstr>
      <vt:lpstr>PowerPoint Presentation</vt:lpstr>
      <vt:lpstr>Relationships</vt:lpstr>
      <vt:lpstr>Joins versus relationships</vt:lpstr>
      <vt:lpstr>unions</vt:lpstr>
      <vt:lpstr>Data blending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Ashley Hunter</dc:creator>
  <cp:lastModifiedBy>Ashley Hunter</cp:lastModifiedBy>
  <cp:revision>1</cp:revision>
  <dcterms:created xsi:type="dcterms:W3CDTF">2022-06-07T02:33:19Z</dcterms:created>
  <dcterms:modified xsi:type="dcterms:W3CDTF">2022-06-07T02:36:17Z</dcterms:modified>
</cp:coreProperties>
</file>